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bril Fatface" panose="02000503000000020003" pitchFamily="2" charset="0"/>
      <p:regular r:id="rId11"/>
    </p:embeddedFont>
    <p:embeddedFont>
      <p:font typeface="Poppins" panose="00000500000000000000" pitchFamily="2" charset="0"/>
      <p:regular r:id="rId12"/>
      <p:bold r:id="rId13"/>
    </p:embeddedFont>
    <p:embeddedFont>
      <p:font typeface="Poppins Bold"/>
      <p:regular r:id="rId14"/>
    </p:embeddedFont>
    <p:embeddedFont>
      <p:font typeface="Poppins Italics"/>
      <p:regular r:id="rId15"/>
    </p:embeddedFont>
    <p:embeddedFont>
      <p:font typeface="Poppins Semi-Bold"/>
      <p:regular r:id="rId16"/>
    </p:embeddedFont>
    <p:embeddedFont>
      <p:font typeface="Trocchi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l.acm.org/doi/10.1145/3278721.3278779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doi.org/10.1201/978100327829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hyperlink" Target="https://dspace.cuni.cz/handle/20.500.11956/15038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23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17" Type="http://schemas.openxmlformats.org/officeDocument/2006/relationships/image" Target="../media/image25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5" Type="http://schemas.openxmlformats.org/officeDocument/2006/relationships/image" Target="../media/image23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hyperlink" Target="https://doi.org/10.1145/3531146.353314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hyperlink" Target="https://doi.org/10.1201/978100327829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doi.org/10.1109/MSEC.2018.2888775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doi.org/10.48550/arXiv.2108.04417" TargetMode="External"/><Relationship Id="rId4" Type="http://schemas.openxmlformats.org/officeDocument/2006/relationships/image" Target="../media/image30.jpeg"/><Relationship Id="rId9" Type="http://schemas.openxmlformats.org/officeDocument/2006/relationships/hyperlink" Target="https://dl.acm.org/doi/10.1145/3278721.3278779" TargetMode="External"/><Relationship Id="rId14" Type="http://schemas.openxmlformats.org/officeDocument/2006/relationships/hyperlink" Target="https://doi.org/10.1016/j.jer.2024.06.01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4729" y="1028700"/>
            <a:ext cx="943289" cy="944469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034729" y="2509329"/>
            <a:ext cx="8918872" cy="292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0"/>
              </a:lnSpc>
            </a:pPr>
            <a:r>
              <a:rPr lang="en-US" sz="6623" b="1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729" y="5988799"/>
            <a:ext cx="5581217" cy="45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979" b="1" spc="128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Presentation - 04/11/2024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4618" y="1165367"/>
            <a:ext cx="3361480" cy="3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54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Federico Colleluori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4618" y="1565898"/>
            <a:ext cx="2892258" cy="25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7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master’s degree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03702">
            <a:off x="-6099048" y="6299337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5446771" y="233730"/>
            <a:ext cx="7394458" cy="3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b="1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5928" y="2659212"/>
            <a:ext cx="6423567" cy="3216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3200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Bias in AI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Systematic favoritism </a:t>
            </a: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279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prejudice</a:t>
            </a: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algorithm outputs, often originating from training data that reflects historical inequalities</a:t>
            </a:r>
          </a:p>
          <a:p>
            <a:pPr algn="just">
              <a:lnSpc>
                <a:spcPts val="3639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 rot="-5400000">
            <a:off x="-235672" y="4593654"/>
            <a:ext cx="3881922" cy="109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699" b="1" spc="-110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Bias as Cause,  Fairness as Goal: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6155" y="1195721"/>
            <a:ext cx="363569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84"/>
              </a:lnSpc>
            </a:pPr>
            <a:r>
              <a:rPr lang="en-US" sz="4499" b="1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5928" y="5836117"/>
            <a:ext cx="6620072" cy="2293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3200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Fairness in AI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goal of ensuring that AI systems produce </a:t>
            </a:r>
            <a:r>
              <a:rPr lang="en-US" sz="2799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equitable outcomes across different demographic groups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373495" y="4593654"/>
            <a:ext cx="4062512" cy="109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699" b="1" spc="-110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Types of Vulnerabilities: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261249" y="832096"/>
            <a:ext cx="857867" cy="8578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13336" y="2111796"/>
            <a:ext cx="604566" cy="6045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145675" y="567613"/>
            <a:ext cx="637633" cy="6376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99105" y="3145389"/>
            <a:ext cx="4620011" cy="647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Increased Risk of Discriminatory Outcomes</a:t>
            </a:r>
          </a:p>
          <a:p>
            <a:pPr algn="l">
              <a:lnSpc>
                <a:spcPts val="3639"/>
              </a:lnSpc>
            </a:pPr>
            <a:endParaRPr lang="en-US" sz="2799" i="1" u="sng" dirty="0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Privacy risks from Model Inversion attacks</a:t>
            </a:r>
          </a:p>
          <a:p>
            <a:pPr algn="l">
              <a:lnSpc>
                <a:spcPts val="3639"/>
              </a:lnSpc>
            </a:pPr>
            <a:endParaRPr lang="en-US" sz="2799" i="1" u="sng" dirty="0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Model exposure to attacks based on Bias</a:t>
            </a:r>
          </a:p>
          <a:p>
            <a:pPr algn="l">
              <a:lnSpc>
                <a:spcPts val="3639"/>
              </a:lnSpc>
            </a:pPr>
            <a:endParaRPr lang="en-US" sz="2799" i="1" u="sng" dirty="0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799" i="1" u="sng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Compromised Decision-Making Due to Biased Outcomes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20999">
            <a:off x="11207526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0"/>
                </a:moveTo>
                <a:lnTo>
                  <a:pt x="8711052" y="0"/>
                </a:lnTo>
                <a:lnTo>
                  <a:pt x="8711052" y="3037979"/>
                </a:lnTo>
                <a:lnTo>
                  <a:pt x="0" y="303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1657835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3037979"/>
                </a:moveTo>
                <a:lnTo>
                  <a:pt x="8711051" y="3037979"/>
                </a:lnTo>
                <a:lnTo>
                  <a:pt x="8711051" y="0"/>
                </a:lnTo>
                <a:lnTo>
                  <a:pt x="0" y="0"/>
                </a:lnTo>
                <a:lnTo>
                  <a:pt x="0" y="30379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89369" y="2253190"/>
            <a:ext cx="6745397" cy="5328863"/>
          </a:xfrm>
          <a:custGeom>
            <a:avLst/>
            <a:gdLst/>
            <a:ahLst/>
            <a:cxnLst/>
            <a:rect l="l" t="t" r="r" b="b"/>
            <a:pathLst>
              <a:path w="6745397" h="5328863">
                <a:moveTo>
                  <a:pt x="0" y="0"/>
                </a:moveTo>
                <a:lnTo>
                  <a:pt x="6745397" y="0"/>
                </a:lnTo>
                <a:lnTo>
                  <a:pt x="6745397" y="5328864"/>
                </a:lnTo>
                <a:lnTo>
                  <a:pt x="0" y="5328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7858557" y="2253190"/>
            <a:ext cx="3732278" cy="5328863"/>
          </a:xfrm>
          <a:custGeom>
            <a:avLst/>
            <a:gdLst/>
            <a:ahLst/>
            <a:cxnLst/>
            <a:rect l="l" t="t" r="r" b="b"/>
            <a:pathLst>
              <a:path w="3732278" h="5328863">
                <a:moveTo>
                  <a:pt x="0" y="0"/>
                </a:moveTo>
                <a:lnTo>
                  <a:pt x="3732278" y="0"/>
                </a:lnTo>
                <a:lnTo>
                  <a:pt x="3732278" y="5328864"/>
                </a:lnTo>
                <a:lnTo>
                  <a:pt x="0" y="5328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2507413" y="2060493"/>
            <a:ext cx="4395350" cy="5521560"/>
          </a:xfrm>
          <a:custGeom>
            <a:avLst/>
            <a:gdLst/>
            <a:ahLst/>
            <a:cxnLst/>
            <a:rect l="l" t="t" r="r" b="b"/>
            <a:pathLst>
              <a:path w="4395350" h="5521560">
                <a:moveTo>
                  <a:pt x="0" y="0"/>
                </a:moveTo>
                <a:lnTo>
                  <a:pt x="4395350" y="0"/>
                </a:lnTo>
                <a:lnTo>
                  <a:pt x="4395350" y="5521561"/>
                </a:lnTo>
                <a:lnTo>
                  <a:pt x="0" y="5521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5877762" y="1019175"/>
            <a:ext cx="6532476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199" b="1" spc="-1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6838" y="8314849"/>
            <a:ext cx="2891882" cy="2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7" tooltip="https://doi.org/10.1201/9781003278290"/>
              </a:rPr>
              <a:t>Ethics of Data and Analytics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0185" y="8314849"/>
            <a:ext cx="5783764" cy="2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8" tooltip="https://dl.acm.org/doi/10.1145/3278721.3278779"/>
              </a:rPr>
              <a:t>Mitigating Unwanted Biases with Adversarial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46771" y="233730"/>
            <a:ext cx="7394458" cy="3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b="1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06838" y="8854122"/>
            <a:ext cx="2891882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Amazon's system taught itself that male candidates were preferable.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9839" y="9111297"/>
            <a:ext cx="5781451" cy="5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COMPAS is a software that uses an algorithmic model to</a:t>
            </a:r>
          </a:p>
          <a:p>
            <a:pPr algn="ctr">
              <a:lnSpc>
                <a:spcPts val="207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quantify the probability of recidivism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37465" y="8314849"/>
            <a:ext cx="5135245" cy="5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9" tooltip="https://dspace.cuni.cz/handle/20.500.11956/150387"/>
              </a:rPr>
              <a:t>Machine Learning Applications in the United States</a:t>
            </a:r>
          </a:p>
          <a:p>
            <a:pPr algn="ctr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9" tooltip="https://dspace.cuni.cz/handle/20.500.11956/150387"/>
              </a:rPr>
              <a:t>Criminal Justice System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20999">
            <a:off x="11207526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0"/>
                </a:moveTo>
                <a:lnTo>
                  <a:pt x="8711052" y="0"/>
                </a:lnTo>
                <a:lnTo>
                  <a:pt x="8711052" y="3037979"/>
                </a:lnTo>
                <a:lnTo>
                  <a:pt x="0" y="303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1657835" y="-1446979"/>
            <a:ext cx="8711052" cy="3037979"/>
          </a:xfrm>
          <a:custGeom>
            <a:avLst/>
            <a:gdLst/>
            <a:ahLst/>
            <a:cxnLst/>
            <a:rect l="l" t="t" r="r" b="b"/>
            <a:pathLst>
              <a:path w="8711052" h="3037979">
                <a:moveTo>
                  <a:pt x="0" y="3037979"/>
                </a:moveTo>
                <a:lnTo>
                  <a:pt x="8711051" y="3037979"/>
                </a:lnTo>
                <a:lnTo>
                  <a:pt x="8711051" y="0"/>
                </a:lnTo>
                <a:lnTo>
                  <a:pt x="0" y="0"/>
                </a:lnTo>
                <a:lnTo>
                  <a:pt x="0" y="30379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2962840" y="1843697"/>
            <a:ext cx="12362321" cy="7927338"/>
          </a:xfrm>
          <a:custGeom>
            <a:avLst/>
            <a:gdLst/>
            <a:ahLst/>
            <a:cxnLst/>
            <a:rect l="l" t="t" r="r" b="b"/>
            <a:pathLst>
              <a:path w="12362321" h="7927338">
                <a:moveTo>
                  <a:pt x="0" y="0"/>
                </a:moveTo>
                <a:lnTo>
                  <a:pt x="12362320" y="0"/>
                </a:lnTo>
                <a:lnTo>
                  <a:pt x="12362320" y="7927338"/>
                </a:lnTo>
                <a:lnTo>
                  <a:pt x="0" y="7927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5877762" y="1019175"/>
            <a:ext cx="6532476" cy="64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199" b="1" spc="-12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63052" y="4544351"/>
            <a:ext cx="2432011" cy="24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Trocchi"/>
                <a:ea typeface="Trocchi"/>
                <a:cs typeface="Trocchi"/>
                <a:sym typeface="Trocchi"/>
              </a:rPr>
              <a:t>The model predicts that the prompt is more likely to refer to "woman" with a confidence score of 99%, and to "man" with a confidence score of 1%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704" y="4544351"/>
            <a:ext cx="2432011" cy="281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Trocchi"/>
                <a:ea typeface="Trocchi"/>
                <a:cs typeface="Trocchi"/>
                <a:sym typeface="Trocchi"/>
              </a:rPr>
              <a:t> This code tests for potential biases in how certain phrases (in this case, a statement about what a nurse said) might be categorized by the model in terms of gender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679" y="3448093"/>
            <a:ext cx="243201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63052" y="3448093"/>
            <a:ext cx="2432011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46771" y="233730"/>
            <a:ext cx="7394458" cy="3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b="1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63636" y="4026474"/>
            <a:ext cx="21494542" cy="6357176"/>
            <a:chOff x="0" y="0"/>
            <a:chExt cx="5661114" cy="16743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1114" cy="1674318"/>
            </a:xfrm>
            <a:custGeom>
              <a:avLst/>
              <a:gdLst/>
              <a:ahLst/>
              <a:cxnLst/>
              <a:rect l="l" t="t" r="r" b="b"/>
              <a:pathLst>
                <a:path w="5661114" h="1674318">
                  <a:moveTo>
                    <a:pt x="0" y="0"/>
                  </a:moveTo>
                  <a:lnTo>
                    <a:pt x="5661114" y="0"/>
                  </a:lnTo>
                  <a:lnTo>
                    <a:pt x="5661114" y="1674318"/>
                  </a:lnTo>
                  <a:lnTo>
                    <a:pt x="0" y="1674318"/>
                  </a:ln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661114" cy="167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8932" y="26679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744167" y="28631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858151" y="29771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5721899" y="26679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917133" y="28631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031117" y="29771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9893818" y="26679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089052" y="28631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203036" y="29771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4065737" y="2667962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4260971" y="2863196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>
            <a:off x="14374955" y="2977180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2244078" y="3464916"/>
            <a:ext cx="1123117" cy="1123117"/>
          </a:xfrm>
          <a:custGeom>
            <a:avLst/>
            <a:gdLst/>
            <a:ahLst/>
            <a:cxnLst/>
            <a:rect l="l" t="t" r="r" b="b"/>
            <a:pathLst>
              <a:path w="1123117" h="1123117">
                <a:moveTo>
                  <a:pt x="0" y="0"/>
                </a:moveTo>
                <a:lnTo>
                  <a:pt x="1123117" y="0"/>
                </a:lnTo>
                <a:lnTo>
                  <a:pt x="1123117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14891467" y="3383995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7" y="0"/>
                </a:lnTo>
                <a:lnTo>
                  <a:pt x="1147437" y="1147438"/>
                </a:lnTo>
                <a:lnTo>
                  <a:pt x="0" y="1147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1" name="Group 21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417809" y="3324485"/>
            <a:ext cx="1275734" cy="1275734"/>
          </a:xfrm>
          <a:custGeom>
            <a:avLst/>
            <a:gdLst/>
            <a:ahLst/>
            <a:cxnLst/>
            <a:rect l="l" t="t" r="r" b="b"/>
            <a:pathLst>
              <a:path w="1275734" h="1275734">
                <a:moveTo>
                  <a:pt x="0" y="0"/>
                </a:moveTo>
                <a:lnTo>
                  <a:pt x="1275734" y="0"/>
                </a:lnTo>
                <a:lnTo>
                  <a:pt x="1275734" y="1275734"/>
                </a:lnTo>
                <a:lnTo>
                  <a:pt x="0" y="1275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10587154" y="3238113"/>
            <a:ext cx="1369040" cy="1439201"/>
          </a:xfrm>
          <a:custGeom>
            <a:avLst/>
            <a:gdLst/>
            <a:ahLst/>
            <a:cxnLst/>
            <a:rect l="l" t="t" r="r" b="b"/>
            <a:pathLst>
              <a:path w="1369040" h="1439201">
                <a:moveTo>
                  <a:pt x="0" y="0"/>
                </a:moveTo>
                <a:lnTo>
                  <a:pt x="1369040" y="0"/>
                </a:lnTo>
                <a:lnTo>
                  <a:pt x="1369040" y="1439201"/>
                </a:lnTo>
                <a:lnTo>
                  <a:pt x="0" y="1439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2" name="TextBox 32"/>
          <p:cNvSpPr txBox="1"/>
          <p:nvPr/>
        </p:nvSpPr>
        <p:spPr>
          <a:xfrm>
            <a:off x="3527187" y="1328182"/>
            <a:ext cx="1123362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 of specific technologies: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1310" y="6437125"/>
            <a:ext cx="3713796" cy="26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Bias Reduction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simultaneous training of a model to maintain accuracy while mitigating bias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Versatile solution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                 it can be applied to various types of models and datasets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05373" y="5485089"/>
            <a:ext cx="3365670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Adversarial Debiasing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6425" y="6491788"/>
            <a:ext cx="4000036" cy="26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Bias Reduction Before Training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                              re-weighting, resampling, or altering training datasets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Simplicity</a:t>
            </a:r>
            <a:r>
              <a:rPr lang="en-US" sz="182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These methods can be relatively straightforward to implement compared to complex model alterations.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6425" y="5485089"/>
            <a:ext cx="3713796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 Techniques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46771" y="233730"/>
            <a:ext cx="7394458" cy="3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b="1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03229" y="6437125"/>
            <a:ext cx="3713796" cy="32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Flexibility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                            allow developers to adjust model outputs to achieve fairness without changing the model itself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Ease of Implementation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implemented quickly and require less modification to existing models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607364" y="5485089"/>
            <a:ext cx="3715643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Post-processing Techniques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333454" y="5485089"/>
            <a:ext cx="2977225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Federated Learning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01988" y="6491788"/>
            <a:ext cx="3713796" cy="26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Enhanced Data Privacy</a:t>
            </a:r>
            <a:r>
              <a:rPr lang="en-US" sz="18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keeps sensitive data decentralized, reducing risks of exposure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Collaboration Across Institutions:</a:t>
            </a:r>
            <a:r>
              <a:rPr lang="en-US" sz="1825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                     contribute to a model without sharing raw data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1207" y="2649499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786442" y="2844733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3"/>
                </a:lnTo>
                <a:lnTo>
                  <a:pt x="0" y="219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900426" y="2958717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764174" y="2649499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0" y="0"/>
                </a:lnTo>
                <a:lnTo>
                  <a:pt x="2588780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959408" y="2844733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3"/>
                </a:lnTo>
                <a:lnTo>
                  <a:pt x="0" y="219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6073392" y="2958717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9936093" y="2649499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0131327" y="2844733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3"/>
                </a:lnTo>
                <a:lnTo>
                  <a:pt x="0" y="219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0245311" y="2958717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4108012" y="2649499"/>
            <a:ext cx="2588781" cy="2588781"/>
          </a:xfrm>
          <a:custGeom>
            <a:avLst/>
            <a:gdLst/>
            <a:ahLst/>
            <a:cxnLst/>
            <a:rect l="l" t="t" r="r" b="b"/>
            <a:pathLst>
              <a:path w="2588781" h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4303246" y="2844733"/>
            <a:ext cx="2198312" cy="2198312"/>
          </a:xfrm>
          <a:custGeom>
            <a:avLst/>
            <a:gdLst/>
            <a:ahLst/>
            <a:cxnLst/>
            <a:rect l="l" t="t" r="r" b="b"/>
            <a:pathLst>
              <a:path w="2198312" h="2198312">
                <a:moveTo>
                  <a:pt x="0" y="0"/>
                </a:moveTo>
                <a:lnTo>
                  <a:pt x="2198312" y="0"/>
                </a:lnTo>
                <a:lnTo>
                  <a:pt x="2198312" y="2198313"/>
                </a:lnTo>
                <a:lnTo>
                  <a:pt x="0" y="219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417230" y="2958717"/>
            <a:ext cx="1970344" cy="1970344"/>
          </a:xfrm>
          <a:custGeom>
            <a:avLst/>
            <a:gdLst/>
            <a:ahLst/>
            <a:cxnLst/>
            <a:rect l="l" t="t" r="r" b="b"/>
            <a:pathLst>
              <a:path w="1970344" h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4828683" y="3370171"/>
            <a:ext cx="1147438" cy="1147438"/>
          </a:xfrm>
          <a:custGeom>
            <a:avLst/>
            <a:gdLst/>
            <a:ahLst/>
            <a:cxnLst/>
            <a:rect l="l" t="t" r="r" b="b"/>
            <a:pathLst>
              <a:path w="1147438" h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3655225" y="1328182"/>
            <a:ext cx="1143672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Disadvantages of specific technologies: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01666" y="6418663"/>
            <a:ext cx="3713796" cy="237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Risk of Model Drift: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Training on different, unique datasets across devices can lead to inconsistencies, causing the model to perform poorly on uniform, centralized tests</a:t>
            </a:r>
          </a:p>
          <a:p>
            <a:pPr algn="just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64174" y="5466627"/>
            <a:ext cx="2588781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Federated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73585" y="6418663"/>
            <a:ext cx="3713796" cy="326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Reduced Model Accurac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y: The model may ignore certain predictive features to prevent bias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Increased Complexity: 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Adversarial debiasing requires complex architectures and additional model training</a:t>
            </a:r>
          </a:p>
          <a:p>
            <a:pPr algn="just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3585" y="5466627"/>
            <a:ext cx="3713796" cy="38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Adversarial Debiasing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45504" y="6418663"/>
            <a:ext cx="3713796" cy="26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Limited Scope:</a:t>
            </a:r>
            <a:r>
              <a:rPr lang="en-US" sz="1825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     Un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resolved underlying biases in the model’s learning process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Vulnerability to New Biases: 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Post-processing changes can introduce new biases or inconsistencies in the results  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45504" y="5466627"/>
            <a:ext cx="3713796" cy="74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Post-processing Techniques</a:t>
            </a:r>
          </a:p>
        </p:txBody>
      </p:sp>
      <p:sp>
        <p:nvSpPr>
          <p:cNvPr id="22" name="Freeform 22"/>
          <p:cNvSpPr/>
          <p:nvPr/>
        </p:nvSpPr>
        <p:spPr>
          <a:xfrm rot="-10602057">
            <a:off x="12407590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4" name="Group 24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446771" y="233730"/>
            <a:ext cx="7394458" cy="3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85"/>
              </a:lnSpc>
            </a:pPr>
            <a:r>
              <a:rPr lang="en-US" sz="2199" b="1" spc="-6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Fairness: Key Vulnerabilities in Generative AI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5466627"/>
            <a:ext cx="3713796" cy="73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489" b="1" spc="-74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 Techniques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0671" y="6412685"/>
            <a:ext cx="3713796" cy="297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Loss of Data Granularity: 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simplifying data can reduce model accuracy</a:t>
            </a:r>
          </a:p>
          <a:p>
            <a:pPr algn="l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185" lvl="1" indent="-197093" algn="l">
              <a:lnSpc>
                <a:spcPts val="2373"/>
              </a:lnSpc>
              <a:buFont typeface="Arial"/>
              <a:buChar char="•"/>
            </a:pPr>
            <a:r>
              <a:rPr lang="en-US" sz="1825" i="1" u="sng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High Resource Demand:</a:t>
            </a: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Pre-processing can be time-demanding and computationally expensive</a:t>
            </a:r>
          </a:p>
          <a:p>
            <a:pPr algn="just">
              <a:lnSpc>
                <a:spcPts val="2373"/>
              </a:lnSpc>
            </a:pPr>
            <a:r>
              <a:rPr lang="en-US" sz="18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2373"/>
              </a:lnSpc>
            </a:pPr>
            <a:endParaRPr lang="en-US" sz="182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2286353" y="3394492"/>
            <a:ext cx="1123117" cy="1123117"/>
          </a:xfrm>
          <a:custGeom>
            <a:avLst/>
            <a:gdLst/>
            <a:ahLst/>
            <a:cxnLst/>
            <a:rect l="l" t="t" r="r" b="b"/>
            <a:pathLst>
              <a:path w="1123117" h="1123117">
                <a:moveTo>
                  <a:pt x="0" y="0"/>
                </a:moveTo>
                <a:lnTo>
                  <a:pt x="1123117" y="0"/>
                </a:lnTo>
                <a:lnTo>
                  <a:pt x="1123117" y="1123116"/>
                </a:lnTo>
                <a:lnTo>
                  <a:pt x="0" y="1123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7" name="Freeform 37"/>
          <p:cNvSpPr/>
          <p:nvPr/>
        </p:nvSpPr>
        <p:spPr>
          <a:xfrm>
            <a:off x="6417809" y="3324485"/>
            <a:ext cx="1275734" cy="1275734"/>
          </a:xfrm>
          <a:custGeom>
            <a:avLst/>
            <a:gdLst/>
            <a:ahLst/>
            <a:cxnLst/>
            <a:rect l="l" t="t" r="r" b="b"/>
            <a:pathLst>
              <a:path w="1275734" h="1275734">
                <a:moveTo>
                  <a:pt x="0" y="0"/>
                </a:moveTo>
                <a:lnTo>
                  <a:pt x="1275734" y="0"/>
                </a:lnTo>
                <a:lnTo>
                  <a:pt x="1275734" y="1275734"/>
                </a:lnTo>
                <a:lnTo>
                  <a:pt x="0" y="1275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8" name="Freeform 38"/>
          <p:cNvSpPr/>
          <p:nvPr/>
        </p:nvSpPr>
        <p:spPr>
          <a:xfrm>
            <a:off x="10587154" y="3238113"/>
            <a:ext cx="1369040" cy="1439201"/>
          </a:xfrm>
          <a:custGeom>
            <a:avLst/>
            <a:gdLst/>
            <a:ahLst/>
            <a:cxnLst/>
            <a:rect l="l" t="t" r="r" b="b"/>
            <a:pathLst>
              <a:path w="1369040" h="1439201">
                <a:moveTo>
                  <a:pt x="0" y="0"/>
                </a:moveTo>
                <a:lnTo>
                  <a:pt x="1369040" y="0"/>
                </a:lnTo>
                <a:lnTo>
                  <a:pt x="1369040" y="1439201"/>
                </a:lnTo>
                <a:lnTo>
                  <a:pt x="0" y="1439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02057">
            <a:off x="12387093" y="-1133853"/>
            <a:ext cx="6240735" cy="2176456"/>
          </a:xfrm>
          <a:custGeom>
            <a:avLst/>
            <a:gdLst/>
            <a:ahLst/>
            <a:cxnLst/>
            <a:rect l="l" t="t" r="r" b="b"/>
            <a:pathLst>
              <a:path w="6240735" h="2176456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01626" flipV="1">
            <a:off x="-440482" y="-1192452"/>
            <a:ext cx="6576787" cy="2293655"/>
          </a:xfrm>
          <a:custGeom>
            <a:avLst/>
            <a:gdLst/>
            <a:ahLst/>
            <a:cxnLst/>
            <a:rect l="l" t="t" r="r" b="b"/>
            <a:pathLst>
              <a:path w="6576787" h="2293655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918829" y="2954304"/>
            <a:ext cx="7340471" cy="6282219"/>
          </a:xfrm>
          <a:custGeom>
            <a:avLst/>
            <a:gdLst/>
            <a:ahLst/>
            <a:cxnLst/>
            <a:rect l="l" t="t" r="r" b="b"/>
            <a:pathLst>
              <a:path w="7340471" h="6282219">
                <a:moveTo>
                  <a:pt x="0" y="0"/>
                </a:moveTo>
                <a:lnTo>
                  <a:pt x="7340471" y="0"/>
                </a:lnTo>
                <a:lnTo>
                  <a:pt x="7340471" y="6282220"/>
                </a:lnTo>
                <a:lnTo>
                  <a:pt x="0" y="628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-1342907" y="10016500"/>
            <a:ext cx="20973813" cy="734301"/>
            <a:chOff x="0" y="0"/>
            <a:chExt cx="1160798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88624" y="10016500"/>
            <a:ext cx="13310752" cy="734301"/>
            <a:chOff x="0" y="0"/>
            <a:chExt cx="7366854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31384" y="10016500"/>
            <a:ext cx="10025232" cy="734301"/>
            <a:chOff x="0" y="0"/>
            <a:chExt cx="5548478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01545" y="5421145"/>
            <a:ext cx="1221784" cy="1201930"/>
          </a:xfrm>
          <a:custGeom>
            <a:avLst/>
            <a:gdLst/>
            <a:ahLst/>
            <a:cxnLst/>
            <a:rect l="l" t="t" r="r" b="b"/>
            <a:pathLst>
              <a:path w="1221784" h="1201930">
                <a:moveTo>
                  <a:pt x="0" y="0"/>
                </a:moveTo>
                <a:lnTo>
                  <a:pt x="1221784" y="0"/>
                </a:lnTo>
                <a:lnTo>
                  <a:pt x="1221784" y="1201930"/>
                </a:lnTo>
                <a:lnTo>
                  <a:pt x="0" y="1201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TextBox 15"/>
          <p:cNvSpPr txBox="1"/>
          <p:nvPr/>
        </p:nvSpPr>
        <p:spPr>
          <a:xfrm>
            <a:off x="5374682" y="1019175"/>
            <a:ext cx="7538637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b="1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27182" y="3075536"/>
            <a:ext cx="2023184" cy="49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b="1" spc="-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Generative AI is powerful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27182" y="8508258"/>
            <a:ext cx="2393117" cy="72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b="1" spc="-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of advanced debiasing methodologies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59514" y="5921716"/>
            <a:ext cx="2023184" cy="49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0"/>
              </a:lnSpc>
            </a:pPr>
            <a:r>
              <a:rPr lang="en-US" sz="1664" b="1" spc="-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Discriminstion and legal challenges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20299" y="4148104"/>
            <a:ext cx="2116041" cy="52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8"/>
              </a:lnSpc>
            </a:pPr>
            <a:r>
              <a:rPr lang="en-US" sz="1635" b="1" spc="-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Bias and fairness are significant risks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0299" y="7487313"/>
            <a:ext cx="2116041" cy="47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4"/>
              </a:lnSpc>
            </a:pPr>
            <a:r>
              <a:rPr lang="en-US" sz="1650" b="1" spc="-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Setting Performance Standards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906679"/>
            <a:ext cx="8555259" cy="290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Generative AI is powerful, but bias and fairness pose significant risks</a:t>
            </a:r>
          </a:p>
          <a:p>
            <a:pPr algn="l">
              <a:lnSpc>
                <a:spcPts val="32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Biased outputs may lead to discriminatory hiring, lending, and law enforcement practices, where fairness must be ensured</a:t>
            </a:r>
          </a:p>
          <a:p>
            <a:pPr algn="l">
              <a:lnSpc>
                <a:spcPts val="324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8216" y="8177323"/>
            <a:ext cx="8555259" cy="84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Development of advanced debiasing methodologies to improve safety and trust.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8216" y="7037354"/>
            <a:ext cx="7538637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499" b="1" spc="-1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directions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9953601" y="5"/>
            <a:ext cx="8713725" cy="10289235"/>
            <a:chOff x="0" y="0"/>
            <a:chExt cx="21042033" cy="24846598"/>
          </a:xfrm>
        </p:grpSpPr>
        <p:sp>
          <p:nvSpPr>
            <p:cNvPr id="4" name="Freeform 4"/>
            <p:cNvSpPr/>
            <p:nvPr/>
          </p:nvSpPr>
          <p:spPr>
            <a:xfrm>
              <a:off x="-658495" y="0"/>
              <a:ext cx="21700490" cy="24846662"/>
            </a:xfrm>
            <a:custGeom>
              <a:avLst/>
              <a:gdLst/>
              <a:ahLst/>
              <a:cxnLst/>
              <a:rect l="l" t="t" r="r" b="b"/>
              <a:pathLst>
                <a:path w="21700490" h="24846662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50132" r="-26989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Freeform 5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4729" y="1028700"/>
            <a:ext cx="943289" cy="944469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2224618" y="1165367"/>
            <a:ext cx="3361480" cy="3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54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Federico Colleluori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618" y="1565898"/>
            <a:ext cx="2892258" cy="25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7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master’s degree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811612"/>
            <a:ext cx="8924901" cy="102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 b="1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3476" y="6462793"/>
            <a:ext cx="5783764" cy="2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9" tooltip="https://dl.acm.org/doi/10.1145/3278721.3278779"/>
              </a:rPr>
              <a:t>Mitigating Unwanted Biases with Adversarial Learning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476" y="5081229"/>
            <a:ext cx="5783764" cy="103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0" tooltip="https://doi.org/10.48550/arXiv.2108.04417"/>
              </a:rPr>
              <a:t>XU, Runhua; BARACALDO, Nathalie; JOSHI, James. Privacy-preserving machine learning: Methods, challenges and directions. arXiv preprint arXiv:2108.04417, 2021.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476" y="3907132"/>
            <a:ext cx="7443748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1" tooltip="https://doi.org/10.1109/MSEC.2018.2888775"/>
              </a:rPr>
              <a:t>M. Al-Rubaie and J. M. Chang, "Privacy-Preserving Machine Learning: Threats and Solutions," in IEEE Security &amp; Privacy, vol. 17, no. 2, pp. 49-58, March-April 2019, doi: 10.1109/MSEC.2018.2888775.</a:t>
            </a:r>
          </a:p>
          <a:p>
            <a:pPr algn="l">
              <a:lnSpc>
                <a:spcPts val="2079"/>
              </a:lnSpc>
            </a:pPr>
            <a:endParaRPr lang="en-US" sz="1599" u="sng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1" tooltip="https://doi.org/10.1109/MSEC.2018.2888775"/>
            </a:endParaRPr>
          </a:p>
          <a:p>
            <a:pPr algn="l">
              <a:lnSpc>
                <a:spcPts val="2079"/>
              </a:lnSpc>
            </a:pPr>
            <a:endParaRPr lang="en-US" sz="1599" u="sng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1" tooltip="https://doi.org/10.1109/MSEC.2018.2888775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76" y="7071123"/>
            <a:ext cx="5783764" cy="2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2" tooltip="https://doi.org/10.1201/9781003278290"/>
              </a:rPr>
              <a:t>Ethics of Data and Analytics</a:t>
            </a: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Chapter 7.1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4729" y="7679453"/>
            <a:ext cx="7044937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2" tooltip="https://doi.org/10.1201/9781003278290"/>
              </a:rPr>
              <a:t>B</a:t>
            </a: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3" tooltip="https://doi.org/10.1145/3531146.3533143"/>
              </a:rPr>
              <a:t>ehavioral Use Licensing for Responsible AI. In Proceedings of the 2022 ACM Conference on Fairness, Accountability, and Transparency (FAccT '22). Association for Computing Machinery, New York, NY, USA, 778–788. https://doi.org/10.1145/3531146.3533143</a:t>
            </a:r>
          </a:p>
          <a:p>
            <a:pPr algn="just">
              <a:lnSpc>
                <a:spcPts val="2079"/>
              </a:lnSpc>
            </a:pPr>
            <a:endParaRPr lang="en-US" sz="1599" u="sng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3" tooltip="https://doi.org/10.1145/3531146.353314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3476" y="9049783"/>
            <a:ext cx="7044937" cy="77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9"/>
              </a:lnSpc>
            </a:pPr>
            <a:r>
              <a:rPr lang="en-US" sz="1599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4" tooltip="https://doi.org/10.1016/j.jer.2024.06.016"/>
              </a:rPr>
              <a:t>Make your data fair: A survey of data preprocessing techniques that address biases in data towards fair AI</a:t>
            </a:r>
          </a:p>
          <a:p>
            <a:pPr algn="just">
              <a:lnSpc>
                <a:spcPts val="2079"/>
              </a:lnSpc>
            </a:pPr>
            <a:endParaRPr lang="en-US" sz="1599" u="sng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14" tooltip="https://doi.org/10.1016/j.jer.2024.06.016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21612">
            <a:off x="3638115" y="1896865"/>
            <a:ext cx="14314219" cy="4992084"/>
          </a:xfrm>
          <a:custGeom>
            <a:avLst/>
            <a:gdLst/>
            <a:ahLst/>
            <a:cxnLst/>
            <a:rect l="l" t="t" r="r" b="b"/>
            <a:pathLst>
              <a:path w="14314219" h="4992084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2967198" flipH="1">
            <a:off x="12833343" y="6024265"/>
            <a:ext cx="10909314" cy="3709167"/>
          </a:xfrm>
          <a:custGeom>
            <a:avLst/>
            <a:gdLst/>
            <a:ahLst/>
            <a:cxnLst/>
            <a:rect l="l" t="t" r="r" b="b"/>
            <a:pathLst>
              <a:path w="10909314" h="3709167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4" name="Group 4"/>
          <p:cNvGrpSpPr/>
          <p:nvPr/>
        </p:nvGrpSpPr>
        <p:grpSpPr>
          <a:xfrm>
            <a:off x="10165433" y="946396"/>
            <a:ext cx="857867" cy="85786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51318" y="2226096"/>
            <a:ext cx="604566" cy="6045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476408" y="681913"/>
            <a:ext cx="637633" cy="63763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34729" y="1028700"/>
            <a:ext cx="943289" cy="944469"/>
          </a:xfrm>
          <a:custGeom>
            <a:avLst/>
            <a:gdLst/>
            <a:ahLst/>
            <a:cxnLst/>
            <a:rect l="l" t="t" r="r" b="b"/>
            <a:pathLst>
              <a:path w="943289" h="944469">
                <a:moveTo>
                  <a:pt x="0" y="0"/>
                </a:moveTo>
                <a:lnTo>
                  <a:pt x="943289" y="0"/>
                </a:lnTo>
                <a:lnTo>
                  <a:pt x="943289" y="944469"/>
                </a:lnTo>
                <a:lnTo>
                  <a:pt x="0" y="944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3956038" y="1144385"/>
            <a:ext cx="4629873" cy="4114800"/>
          </a:xfrm>
          <a:custGeom>
            <a:avLst/>
            <a:gdLst/>
            <a:ahLst/>
            <a:cxnLst/>
            <a:rect l="l" t="t" r="r" b="b"/>
            <a:pathLst>
              <a:path w="4629873" h="4114800">
                <a:moveTo>
                  <a:pt x="0" y="0"/>
                </a:moveTo>
                <a:lnTo>
                  <a:pt x="4629873" y="0"/>
                </a:lnTo>
                <a:lnTo>
                  <a:pt x="46298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3851463" y="6041713"/>
            <a:ext cx="1589122" cy="3674272"/>
          </a:xfrm>
          <a:custGeom>
            <a:avLst/>
            <a:gdLst/>
            <a:ahLst/>
            <a:cxnLst/>
            <a:rect l="l" t="t" r="r" b="b"/>
            <a:pathLst>
              <a:path w="1589122" h="3674272">
                <a:moveTo>
                  <a:pt x="0" y="0"/>
                </a:moveTo>
                <a:lnTo>
                  <a:pt x="1589122" y="0"/>
                </a:lnTo>
                <a:lnTo>
                  <a:pt x="1589122" y="3674271"/>
                </a:lnTo>
                <a:lnTo>
                  <a:pt x="0" y="3674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028700" y="4504403"/>
            <a:ext cx="6919217" cy="1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3606" b="1" spc="141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for Your Attention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729" y="3182735"/>
            <a:ext cx="7538244" cy="102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3"/>
              </a:lnSpc>
            </a:pPr>
            <a:r>
              <a:rPr lang="en-US" sz="6600" b="1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Q &amp; 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4618" y="1165367"/>
            <a:ext cx="3361480" cy="39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54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Federico Colleluori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4618" y="1565898"/>
            <a:ext cx="2892258" cy="25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"/>
              </a:lnSpc>
            </a:pPr>
            <a:r>
              <a:rPr lang="en-US" sz="171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 master’s degree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743</Words>
  <Application>Microsoft Office PowerPoint</Application>
  <PresentationFormat>Custom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Poppins Bold</vt:lpstr>
      <vt:lpstr>Poppins Italics</vt:lpstr>
      <vt:lpstr>Abril Fatface</vt:lpstr>
      <vt:lpstr>Trocchi</vt:lpstr>
      <vt:lpstr>Poppins Semi-Bold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Programming - Presentation</dc:title>
  <cp:lastModifiedBy>Federico Colleluori</cp:lastModifiedBy>
  <cp:revision>2</cp:revision>
  <dcterms:created xsi:type="dcterms:W3CDTF">2006-08-16T00:00:00Z</dcterms:created>
  <dcterms:modified xsi:type="dcterms:W3CDTF">2024-11-04T21:34:24Z</dcterms:modified>
  <dc:identifier>DAGVcS8eg4c</dc:identifier>
</cp:coreProperties>
</file>